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5" r:id="rId4"/>
    <p:sldId id="266" r:id="rId5"/>
    <p:sldId id="267" r:id="rId6"/>
    <p:sldId id="268" r:id="rId7"/>
    <p:sldId id="270" r:id="rId8"/>
    <p:sldId id="271" r:id="rId9"/>
    <p:sldId id="272" r:id="rId10"/>
    <p:sldId id="276" r:id="rId11"/>
    <p:sldId id="273" r:id="rId12"/>
    <p:sldId id="275" r:id="rId13"/>
    <p:sldId id="274" r:id="rId14"/>
    <p:sldId id="277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303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589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941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832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165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78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572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157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18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7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696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8BC14-A393-468A-9652-436D92DCC23E}" type="datetimeFigureOut">
              <a:rPr lang="es-CL" smtClean="0"/>
              <a:t>01-06-2022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39BA9-316F-4502-88B6-51190EAE22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166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022" y="3304470"/>
            <a:ext cx="5619044" cy="770819"/>
          </a:xfrm>
        </p:spPr>
        <p:txBody>
          <a:bodyPr/>
          <a:lstStyle/>
          <a:p>
            <a:r>
              <a:rPr lang="es-ES" dirty="0" smtClean="0"/>
              <a:t>Derivación implícita.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751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951089" y="358070"/>
                <a:ext cx="10515600" cy="6087886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s-CL" dirty="0"/>
                  <a:t>7</a:t>
                </a:r>
                <a:r>
                  <a:rPr lang="es-CL" dirty="0" smtClean="0"/>
                  <a:t>.  </a:t>
                </a:r>
                <a:r>
                  <a:rPr lang="es-CL" dirty="0"/>
                  <a:t>Demostrar que las parábolas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𝑝𝑥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𝑝𝑥</m:t>
                    </m:r>
                  </m:oMath>
                </a14:m>
                <a:r>
                  <a:rPr lang="es-CL" dirty="0"/>
                  <a:t> se cortan en ángulo recto.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					(182)</a:t>
                </a:r>
              </a:p>
              <a:p>
                <a:r>
                  <a:rPr lang="es-CL" dirty="0"/>
                  <a:t>     8</a:t>
                </a:r>
                <a:r>
                  <a:rPr lang="es-CL" dirty="0" smtClean="0"/>
                  <a:t>.  </a:t>
                </a:r>
                <a:r>
                  <a:rPr lang="es-CL" dirty="0"/>
                  <a:t>Demostrar que las circunferencias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+25=0</m:t>
                    </m:r>
                  </m:oMath>
                </a14:m>
                <a:r>
                  <a:rPr lang="es-CL" dirty="0"/>
                  <a:t>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s-CL" dirty="0"/>
                  <a:t>son tangentes en el punto (2,1)</a:t>
                </a:r>
              </a:p>
              <a:p>
                <a:r>
                  <a:rPr lang="es-CL" dirty="0"/>
                  <a:t> </a:t>
                </a:r>
              </a:p>
              <a:p>
                <a:r>
                  <a:rPr lang="es-CL" dirty="0"/>
                  <a:t>    9</a:t>
                </a:r>
                <a:r>
                  <a:rPr lang="es-CL" dirty="0" smtClean="0"/>
                  <a:t>. </a:t>
                </a:r>
                <a:r>
                  <a:rPr lang="es-CL" dirty="0"/>
                  <a:t>¿Bajo qué ángulo corta la recta y=2x a la curva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=28</m:t>
                    </m:r>
                  </m:oMath>
                </a14:m>
                <a:r>
                  <a:rPr lang="es-CL" dirty="0"/>
                  <a:t>?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</a:t>
                </a:r>
                <a:r>
                  <a:rPr lang="es-CL" dirty="0" smtClean="0"/>
                  <a:t>10. </a:t>
                </a:r>
                <a:r>
                  <a:rPr lang="es-CL" dirty="0"/>
                  <a:t>Si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dirty="0"/>
                  <a:t>,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dirty="0"/>
                  <a:t> son funciones inversas, demostrar que la gráfica de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dirty="0"/>
                  <a:t>; puede dibujarse construyendo la gráfica de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dirty="0"/>
                  <a:t> y haciendo girar esta a la izquierda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s-CL" dirty="0"/>
                  <a:t>alrededor del origen del sistema de ejes.</a:t>
                </a:r>
              </a:p>
              <a:p>
                <a:r>
                  <a:rPr lang="es-CL" dirty="0"/>
                  <a:t>    </a:t>
                </a:r>
                <a:r>
                  <a:rPr lang="es-CL" dirty="0" smtClean="0"/>
                  <a:t>11. </a:t>
                </a:r>
                <a:r>
                  <a:rPr lang="es-CL" dirty="0"/>
                  <a:t>Obtener las ecuaciones de la tangente y la normal de cada una de las siguientes curvas en los puntos indicados: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 smtClean="0"/>
                  <a:t>11.1</a:t>
                </a:r>
                <a:r>
                  <a:rPr lang="es-CL" dirty="0"/>
                  <a:t>)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𝑎𝑦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s-CL" dirty="0"/>
                  <a:t>    ;   (</a:t>
                </a:r>
                <a:r>
                  <a:rPr lang="es-CL" dirty="0" err="1"/>
                  <a:t>a,a</a:t>
                </a:r>
                <a:r>
                  <a:rPr lang="es-CL" dirty="0"/>
                  <a:t>)                             solución: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;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 smtClean="0"/>
                  <a:t>11.2</a:t>
                </a:r>
                <a:r>
                  <a:rPr lang="es-CL" dirty="0"/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s-CL" dirty="0"/>
                  <a:t>   ; (5,2)                           solución: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=9   ;  8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 smtClean="0"/>
                  <a:t>11.3</a:t>
                </a:r>
                <a:r>
                  <a:rPr lang="es-CL" dirty="0"/>
                  <a:t>)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9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=72</m:t>
                    </m:r>
                  </m:oMath>
                </a14:m>
                <a:r>
                  <a:rPr lang="es-CL" dirty="0"/>
                  <a:t> ; (2,3)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1089" y="358070"/>
                <a:ext cx="10515600" cy="6087886"/>
              </a:xfrm>
              <a:blipFill rotWithShape="0">
                <a:blip r:embed="rId2"/>
                <a:stretch>
                  <a:fillRect l="-522" t="-1904" r="-11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596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635000" y="414514"/>
                <a:ext cx="10515600" cy="6031442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s-CL" dirty="0" smtClean="0"/>
                  <a:t>11.4</a:t>
                </a:r>
                <a:r>
                  <a:rPr lang="es-CL" dirty="0"/>
                  <a:t>)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s-CL" dirty="0"/>
                  <a:t> ; (3,-2)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</a:t>
                </a:r>
                <a:r>
                  <a:rPr lang="es-CL" dirty="0" smtClean="0"/>
                  <a:t>12.- </a:t>
                </a:r>
                <a:r>
                  <a:rPr lang="es-CL" dirty="0"/>
                  <a:t>Calcular el área del triángulo que forman el eje de las </a:t>
                </a:r>
                <a:r>
                  <a:rPr lang="es-CL" dirty="0" err="1"/>
                  <a:t>x,y</a:t>
                </a:r>
                <a:r>
                  <a:rPr lang="es-CL" dirty="0"/>
                  <a:t>. y la tangente y la normal a la curva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=6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dirty="0"/>
                  <a:t>en el punto (5,5)</a:t>
                </a:r>
              </a:p>
              <a:p>
                <a:r>
                  <a:rPr lang="es-CL" dirty="0"/>
                  <a:t>    Solución: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425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</a:t>
                </a:r>
                <a:r>
                  <a:rPr lang="es-CL" dirty="0" smtClean="0"/>
                  <a:t>13.- </a:t>
                </a:r>
                <a:r>
                  <a:rPr lang="es-CL" dirty="0"/>
                  <a:t>Hallar los ángulos de intersección de cada uno de los siguientes pares de curvas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</a:t>
                </a:r>
                <a:r>
                  <a:rPr lang="es-CL" dirty="0" smtClean="0"/>
                  <a:t>13.1</a:t>
                </a:r>
                <a:r>
                  <a:rPr lang="es-CL" dirty="0"/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+1  </m:t>
                    </m:r>
                  </m:oMath>
                </a14:m>
                <a:r>
                  <a:rPr lang="es-CL" dirty="0"/>
                  <a:t>    ;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=13</m:t>
                    </m:r>
                  </m:oMath>
                </a14:m>
                <a:r>
                  <a:rPr lang="es-CL" dirty="0"/>
                  <a:t>                  solución: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109°39´</m:t>
                    </m:r>
                  </m:oMath>
                </a14:m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</a:t>
                </a:r>
                <a:r>
                  <a:rPr lang="es-CL" dirty="0" smtClean="0"/>
                  <a:t>13.2</a:t>
                </a:r>
                <a:r>
                  <a:rPr lang="es-CL" dirty="0"/>
                  <a:t>)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=6⋅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dirty="0"/>
                  <a:t>      ; 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7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r>
                  <a:rPr lang="es-CL" dirty="0"/>
                  <a:t>                 solución: en (+2,2): 5°54´</a:t>
                </a:r>
              </a:p>
              <a:p>
                <a:r>
                  <a:rPr lang="es-CL" dirty="0"/>
                  <a:t>                                                                                           En (+1,5): 8°58´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</a:t>
                </a:r>
                <a:r>
                  <a:rPr lang="es-CL" dirty="0" smtClean="0"/>
                  <a:t>14.- </a:t>
                </a:r>
                <a:r>
                  <a:rPr lang="es-CL" dirty="0"/>
                  <a:t>Hallar los puntos de contacto de las tangentes horizontales y verticales de cada una de las siguientes curvas.</a:t>
                </a:r>
              </a:p>
              <a:p>
                <a:r>
                  <a:rPr lang="es-CL" dirty="0"/>
                  <a:t>    </a:t>
                </a:r>
                <a:r>
                  <a:rPr lang="es-CL" dirty="0" smtClean="0"/>
                  <a:t>14.1</a:t>
                </a:r>
                <a:r>
                  <a:rPr lang="es-CL" dirty="0"/>
                  <a:t>)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dirty="0"/>
                  <a:t>                                         solución: H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s-CL" dirty="0"/>
                  <a:t>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s-CL" dirty="0"/>
                  <a:t>)     V (-3,1)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</a:t>
                </a:r>
                <a:r>
                  <a:rPr lang="es-CL" dirty="0" smtClean="0"/>
                  <a:t>14.2</a:t>
                </a:r>
                <a:r>
                  <a:rPr lang="es-CL" dirty="0"/>
                  <a:t>)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3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CL" dirty="0"/>
                  <a:t>                                   solución: H (3,1)          V (5,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s-CL" dirty="0" smtClean="0"/>
                  <a:t>)</a:t>
                </a:r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5000" y="414514"/>
                <a:ext cx="10515600" cy="6031442"/>
              </a:xfrm>
              <a:blipFill rotWithShape="0">
                <a:blip r:embed="rId2"/>
                <a:stretch>
                  <a:fillRect l="-348" t="-171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71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612422" y="470958"/>
                <a:ext cx="11229622" cy="587339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s-CL" dirty="0" smtClean="0"/>
                  <a:t> 15.- </a:t>
                </a:r>
                <a:r>
                  <a:rPr lang="es-CL" dirty="0"/>
                  <a:t>Demostrar que la hipérbola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s-CL" dirty="0"/>
                  <a:t> y la elipse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=72</m:t>
                    </m:r>
                  </m:oMath>
                </a14:m>
                <a:r>
                  <a:rPr lang="es-CL" dirty="0"/>
                  <a:t> </a:t>
                </a:r>
                <a:endParaRPr lang="es-CL" dirty="0" smtClean="0"/>
              </a:p>
              <a:p>
                <a:r>
                  <a:rPr lang="es-CL" dirty="0" smtClean="0"/>
                  <a:t>se </a:t>
                </a:r>
                <a:r>
                  <a:rPr lang="es-CL" dirty="0"/>
                  <a:t>cortan en ángulos rectos</a:t>
                </a:r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r>
                  <a:rPr lang="es-CL" dirty="0" smtClean="0"/>
                  <a:t>   16.- </a:t>
                </a:r>
                <a:r>
                  <a:rPr lang="es-CL" dirty="0"/>
                  <a:t>Hallar la ecuación de la normal a la parábola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ES" dirty="0" smtClean="0"/>
              </a:p>
              <a:p>
                <a:r>
                  <a:rPr lang="es-CL" dirty="0" smtClean="0"/>
                  <a:t>que </a:t>
                </a:r>
                <a:r>
                  <a:rPr lang="es-CL" dirty="0"/>
                  <a:t>forman un ángulo de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45°</m:t>
                    </m:r>
                  </m:oMath>
                </a14:m>
                <a:r>
                  <a:rPr lang="es-CL" dirty="0"/>
                  <a:t>  con el eje OX.</a:t>
                </a:r>
              </a:p>
              <a:p>
                <a:pPr marL="0" indent="0">
                  <a:buNone/>
                </a:pPr>
                <a:r>
                  <a:rPr lang="es-CL" dirty="0"/>
                  <a:t> </a:t>
                </a:r>
              </a:p>
              <a:p>
                <a:pPr marL="0" indent="0">
                  <a:buNone/>
                </a:pPr>
                <a:r>
                  <a:rPr lang="es-CL" dirty="0"/>
                  <a:t> </a:t>
                </a:r>
              </a:p>
              <a:p>
                <a:r>
                  <a:rPr lang="es-CL" dirty="0"/>
                  <a:t>     </a:t>
                </a:r>
                <a:r>
                  <a:rPr lang="es-CL" dirty="0" smtClean="0"/>
                  <a:t>17.-  </a:t>
                </a:r>
                <a:r>
                  <a:rPr lang="es-CL" dirty="0"/>
                  <a:t>Hallar las ecuaciones de las tangentes al círculo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=58</m:t>
                    </m:r>
                  </m:oMath>
                </a14:m>
                <a:endParaRPr lang="es-CL" dirty="0" smtClean="0"/>
              </a:p>
              <a:p>
                <a:r>
                  <a:rPr lang="es-CL" dirty="0"/>
                  <a:t>que  son paralelas  a la recta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−7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r>
                  <a:rPr lang="es-CL" dirty="0" smtClean="0"/>
                  <a:t>18.-  </a:t>
                </a:r>
                <a:r>
                  <a:rPr lang="es-CL" dirty="0"/>
                  <a:t>Hallar las ecuaciones de las normales a la hipérbola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r>
                  <a:rPr lang="es-CL" dirty="0"/>
                  <a:t> paralela a la recta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+5=4</m:t>
                    </m:r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2422" y="470958"/>
                <a:ext cx="11229622" cy="5873398"/>
              </a:xfrm>
              <a:blipFill rotWithShape="0">
                <a:blip r:embed="rId2"/>
                <a:stretch>
                  <a:fillRect l="-814" t="-20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6149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488245" y="358070"/>
                <a:ext cx="10515600" cy="616690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s-CL" dirty="0" smtClean="0"/>
                  <a:t>19.- </a:t>
                </a:r>
                <a:r>
                  <a:rPr lang="es-CL" dirty="0"/>
                  <a:t>La ecuación de la trayectoria de una pelota es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dirty="0"/>
                  <a:t>, siendo la unidad de distancia un metro, el eje de la x horizontal y el origen el punto desde el cual se lanza la pelota.</a:t>
                </a:r>
              </a:p>
              <a:p>
                <a:pPr marL="0" indent="0">
                  <a:buNone/>
                </a:pPr>
                <a:r>
                  <a:rPr lang="es-CL" dirty="0"/>
                  <a:t> </a:t>
                </a:r>
              </a:p>
              <a:p>
                <a:r>
                  <a:rPr lang="es-CL" dirty="0"/>
                  <a:t>     </a:t>
                </a:r>
                <a:r>
                  <a:rPr lang="es-CL" dirty="0" smtClean="0"/>
                  <a:t>19.1</a:t>
                </a:r>
                <a:r>
                  <a:rPr lang="es-CL" dirty="0"/>
                  <a:t>) ¿Con qué ángulo se lanza la pelota?</a:t>
                </a:r>
              </a:p>
              <a:p>
                <a:pPr marL="0" indent="0">
                  <a:buNone/>
                </a:pPr>
                <a:endParaRPr lang="es-CL" dirty="0"/>
              </a:p>
              <a:p>
                <a:r>
                  <a:rPr lang="es-CL" dirty="0"/>
                  <a:t>     </a:t>
                </a:r>
                <a:r>
                  <a:rPr lang="es-CL" dirty="0" smtClean="0"/>
                  <a:t>19.2</a:t>
                </a:r>
                <a:r>
                  <a:rPr lang="es-CL" dirty="0"/>
                  <a:t>) ¿Con qué ángulo dará la pelota contra una pared vertical, situada a 75m del punto de partida?</a:t>
                </a:r>
              </a:p>
              <a:p>
                <a:pPr marL="0" indent="0">
                  <a:buNone/>
                </a:pPr>
                <a:endParaRPr lang="es-CL" dirty="0"/>
              </a:p>
              <a:p>
                <a:r>
                  <a:rPr lang="es-CL" dirty="0"/>
                  <a:t>     </a:t>
                </a:r>
                <a:r>
                  <a:rPr lang="es-CL" dirty="0" smtClean="0"/>
                  <a:t>19.3</a:t>
                </a:r>
                <a:r>
                  <a:rPr lang="es-CL" dirty="0"/>
                  <a:t>) Si la pelota cae en una azotea horizontal de 16m de alto ¿con qué ángulo dará en la azotea?</a:t>
                </a:r>
              </a:p>
              <a:p>
                <a:pPr marL="0" indent="0">
                  <a:buNone/>
                </a:pPr>
                <a:r>
                  <a:rPr lang="es-CL" dirty="0" smtClean="0"/>
                  <a:t> </a:t>
                </a:r>
              </a:p>
              <a:p>
                <a:r>
                  <a:rPr lang="es-CL" dirty="0" smtClean="0"/>
                  <a:t>     19.4) Si la pelota cae desde la azotea de un edificio de 24m de alto,  ¿con qué ángulo dará en el suelo?</a:t>
                </a:r>
              </a:p>
              <a:p>
                <a:pPr marL="0" indent="0">
                  <a:buNone/>
                </a:pPr>
                <a:endParaRPr lang="es-CL" dirty="0"/>
              </a:p>
              <a:p>
                <a:r>
                  <a:rPr lang="es-CL" dirty="0"/>
                  <a:t>     </a:t>
                </a:r>
                <a:r>
                  <a:rPr lang="es-CL" dirty="0" smtClean="0"/>
                  <a:t>19.5</a:t>
                </a:r>
                <a:r>
                  <a:rPr lang="es-CL" dirty="0"/>
                  <a:t>) Si se ha lanzado desde la cumbre de una cuesta, inclinada hacia abajo en ángulo de 45° ¿Con qué ángulo dará en el suelo?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8245" y="358070"/>
                <a:ext cx="10515600" cy="6166908"/>
              </a:xfrm>
              <a:blipFill rotWithShape="0">
                <a:blip r:embed="rId2"/>
                <a:stretch>
                  <a:fillRect l="-754" t="-2275" r="-81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385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87354" y="4199467"/>
            <a:ext cx="2875845" cy="767644"/>
          </a:xfrm>
        </p:spPr>
        <p:txBody>
          <a:bodyPr>
            <a:normAutofit fontScale="47500" lnSpcReduction="20000"/>
          </a:bodyPr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Gracias   Montoya.-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7896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570571" y="487479"/>
                <a:ext cx="10515600" cy="4351338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s-CL" b="1" dirty="0"/>
                  <a:t>Diferenciación implícita</a:t>
                </a:r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Muchas veces una función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L" dirty="0"/>
                  <a:t> se da indirectamente por una ecuación que relaciona la variable y con la variable x.</a:t>
                </a:r>
              </a:p>
              <a:p>
                <a:r>
                  <a:rPr lang="es-CL" dirty="0"/>
                  <a:t>Aquí se muestra como obtener la derivación de la función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L" dirty="0"/>
                  <a:t> , sin resolverla de manera explícita en términos de x.</a:t>
                </a:r>
              </a:p>
              <a:p>
                <a:r>
                  <a:rPr lang="es-CL" dirty="0"/>
                  <a:t>¿Qué es una función definida implícitamente?</a:t>
                </a:r>
              </a:p>
              <a:p>
                <a:r>
                  <a:rPr lang="es-CL" dirty="0"/>
                  <a:t>Considere la función,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2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s-CL" dirty="0"/>
                  <a:t> , se dice que ella describe la función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s-CL" dirty="0"/>
              </a:p>
              <a:p>
                <a:r>
                  <a:rPr lang="es-CL" dirty="0"/>
                  <a:t>Implícitamente.</a:t>
                </a:r>
              </a:p>
              <a:p>
                <a:r>
                  <a:rPr lang="es-CL" dirty="0"/>
                  <a:t> Si ahora despejamos y en función de x se obtiene: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4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s-CL" dirty="0"/>
              </a:p>
              <a:p>
                <a:r>
                  <a:rPr lang="es-CL" dirty="0"/>
                  <a:t>Que equivale a escribir: </a:t>
                </a:r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</m:oMath>
                </a14:m>
                <a:endParaRPr lang="es-CL" dirty="0"/>
              </a:p>
              <a:p>
                <a:r>
                  <a:rPr lang="es-CL" dirty="0"/>
                  <a:t>Que describe la misma función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L" dirty="0"/>
                  <a:t>  en forma explicita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0571" y="487479"/>
                <a:ext cx="10515600" cy="4351338"/>
              </a:xfrm>
              <a:blipFill>
                <a:blip r:embed="rId2"/>
                <a:stretch>
                  <a:fillRect l="-522" t="-2661" b="-252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977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492512" y="554386"/>
                <a:ext cx="10515600" cy="5744814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s-CL" dirty="0" smtClean="0"/>
                  <a:t>Diferenciación de una función implícita</a:t>
                </a:r>
              </a:p>
              <a:p>
                <a:r>
                  <a:rPr lang="es-CL" dirty="0"/>
                  <a:t>Es posible una función determinada implícitamente sin tener que despejar en forma explícita.</a:t>
                </a:r>
              </a:p>
              <a:p>
                <a:r>
                  <a:rPr lang="es-CL" dirty="0"/>
                  <a:t>A continuación se ilustra el método mediante un ejemplo. Este procedimiento se denomina diferenciación implícita</a:t>
                </a:r>
              </a:p>
              <a:p>
                <a:r>
                  <a:rPr lang="es-CL" dirty="0"/>
                  <a:t>Sea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L" dirty="0"/>
                  <a:t>  la función continua que satisface la ecuación,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2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s-CL" dirty="0"/>
                  <a:t>; hallar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E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s-ES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s-ES" b="0" i="0" smtClean="0">
                        <a:latin typeface="Cambria Math" panose="02040503050406030204" pitchFamily="18" charset="0"/>
                      </a:rPr>
                      <m:t>`</m:t>
                    </m:r>
                  </m:oMath>
                </a14:m>
                <a:r>
                  <a:rPr lang="es-CL" dirty="0" smtClean="0"/>
                  <a:t>para </a:t>
                </a:r>
                <a:r>
                  <a:rPr lang="es-CL" dirty="0"/>
                  <a:t>el punto de abscisas x = 2</a:t>
                </a:r>
              </a:p>
              <a:p>
                <a:r>
                  <a:rPr lang="es-CL" dirty="0"/>
                  <a:t>Solución:                     </a:t>
                </a:r>
                <a:endParaRPr lang="es-CL" dirty="0" smtClean="0"/>
              </a:p>
              <a:p>
                <a:r>
                  <a:rPr lang="es-CL" dirty="0" smtClean="0"/>
                  <a:t> </a:t>
                </a:r>
                <a:r>
                  <a:rPr lang="es-CL" dirty="0"/>
                  <a:t>1°) hallemos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s-CL" dirty="0"/>
                  <a:t>  ; luego</a:t>
                </a:r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.2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i="1">
                            <a:latin typeface="Cambria Math" panose="02040503050406030204" pitchFamily="18" charset="0"/>
                          </a:rPr>
                          <m:t>+5.2−2</m:t>
                        </m:r>
                      </m:e>
                    </m:rad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8+10−2</m:t>
                        </m:r>
                      </m:e>
                    </m:rad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.2</m:t>
                    </m:r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2512" y="554386"/>
                <a:ext cx="10515600" cy="5744814"/>
              </a:xfrm>
              <a:blipFill rotWithShape="0">
                <a:blip r:embed="rId2"/>
                <a:stretch>
                  <a:fillRect l="-928" t="-2123" r="-29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857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559420" y="331361"/>
                <a:ext cx="10515600" cy="6001705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s-CL" dirty="0"/>
                  <a:t>Luego, el punto tiene coordenadas (2,2)</a:t>
                </a:r>
              </a:p>
              <a:p>
                <a:r>
                  <a:rPr lang="es-CL" dirty="0"/>
                  <a:t>Derivamos ahora</a:t>
                </a:r>
                <a:r>
                  <a:rPr lang="es-CL" dirty="0" smtClean="0"/>
                  <a:t> ,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L" dirty="0"/>
                  <a:t> ,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</m:oMath>
                </a14:m>
                <a:r>
                  <a:rPr lang="es-CL" dirty="0"/>
                  <a:t>   ; se podría, por supuesto, derivar  directamente. Sin </a:t>
                </a:r>
                <a:endParaRPr lang="es-CL" dirty="0" smtClean="0"/>
              </a:p>
              <a:p>
                <a:r>
                  <a:rPr lang="es-CL" dirty="0" smtClean="0"/>
                  <a:t>embargo</a:t>
                </a:r>
                <a:r>
                  <a:rPr lang="es-CL" dirty="0"/>
                  <a:t>, </a:t>
                </a:r>
                <a:r>
                  <a:rPr lang="es-CL" dirty="0" smtClean="0"/>
                  <a:t>ésta </a:t>
                </a:r>
                <a:r>
                  <a:rPr lang="es-CL" dirty="0"/>
                  <a:t>requiere un trabajo </a:t>
                </a:r>
                <a:r>
                  <a:rPr lang="es-CL" dirty="0" smtClean="0"/>
                  <a:t>algebráico </a:t>
                </a:r>
                <a:r>
                  <a:rPr lang="es-CL" dirty="0"/>
                  <a:t>que involucra raíces cuadradas</a:t>
                </a:r>
              </a:p>
              <a:p>
                <a:r>
                  <a:rPr lang="es-CL" dirty="0"/>
                  <a:t>Al diferenciar ambos miembros de la ecuación con respecto a la variable x se tiene: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−4</m:t>
                        </m:r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.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+5 . 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−8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+5−8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s-CL" dirty="0"/>
              </a:p>
              <a:p>
                <a:r>
                  <a:rPr lang="es-CL" dirty="0"/>
                  <a:t>Evaluando para x= 2</a:t>
                </a:r>
              </a:p>
              <a:p>
                <a:r>
                  <a:rPr lang="es-CL" dirty="0"/>
                  <a:t> Tenemos: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4∗2+5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9420" y="331361"/>
                <a:ext cx="10515600" cy="6001705"/>
              </a:xfrm>
              <a:blipFill rotWithShape="0">
                <a:blip r:embed="rId2"/>
                <a:stretch>
                  <a:fillRect l="-812" t="-233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402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492512" y="375965"/>
                <a:ext cx="10515600" cy="5667995"/>
              </a:xfrm>
            </p:spPr>
            <p:txBody>
              <a:bodyPr>
                <a:normAutofit/>
              </a:bodyPr>
              <a:lstStyle/>
              <a:p>
                <a:r>
                  <a:rPr lang="es-CL" dirty="0" smtClean="0"/>
                  <a:t>Ejemplos de derivación implícita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−4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𝑦𝑑𝑦</m:t>
                            </m:r>
                          </m:e>
                        </m:d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s-CL" dirty="0"/>
                  <a:t> , dividiendo por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𝑥𝑦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den>
                    </m:f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´(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2512" y="375965"/>
                <a:ext cx="10515600" cy="5667995"/>
              </a:xfrm>
              <a:blipFill rotWithShape="0">
                <a:blip r:embed="rId2"/>
                <a:stretch>
                  <a:fillRect l="-1043" t="-183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72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2"/>
              <p:cNvSpPr txBox="1">
                <a:spLocks/>
              </p:cNvSpPr>
              <p:nvPr/>
            </p:nvSpPr>
            <p:spPr>
              <a:xfrm>
                <a:off x="6620107" y="450306"/>
                <a:ext cx="4667405" cy="5667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s-CL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rad>
                          </m:den>
                        </m:f>
                        <m:r>
                          <a:rPr lang="es-CL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s-CL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</m:oMath>
                </a14:m>
                <a:endParaRPr lang="es-CL" dirty="0"/>
              </a:p>
              <a:p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rad>
                          </m:den>
                        </m:f>
                      </m:num>
                      <m:den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rad>
                          </m:den>
                        </m:f>
                        <m:r>
                          <a:rPr lang="es-CL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rad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rad>
                          </m:den>
                        </m:f>
                      </m:num>
                      <m:den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1−2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rad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r>
                  <a:rPr lang="es-CL" dirty="0"/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1−2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5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0107" y="450306"/>
                <a:ext cx="4667405" cy="56679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2"/>
              <p:cNvSpPr txBox="1">
                <a:spLocks/>
              </p:cNvSpPr>
              <p:nvPr/>
            </p:nvSpPr>
            <p:spPr>
              <a:xfrm>
                <a:off x="508344" y="630929"/>
                <a:ext cx="5885986" cy="5667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dirty="0" smtClean="0"/>
                  <a:t>Ejemplos de derivación implícita</a:t>
                </a:r>
              </a:p>
              <a:p>
                <a:r>
                  <a:rPr lang="es-ES" dirty="0" smtClean="0"/>
                  <a:t>Derivar 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s-CL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s-CL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𝑦𝑑𝑥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𝑥𝑑𝑦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𝑦𝑑𝑥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𝑥𝑑𝑦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rad>
                          </m:den>
                        </m:f>
                        <m:r>
                          <a:rPr lang="es-CL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s-CL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6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44" y="630929"/>
                <a:ext cx="5885986" cy="5667995"/>
              </a:xfrm>
              <a:prstGeom prst="rect">
                <a:avLst/>
              </a:prstGeom>
              <a:blipFill rotWithShape="0">
                <a:blip r:embed="rId3"/>
                <a:stretch>
                  <a:fillRect l="-1553" t="-161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142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2"/>
              <p:cNvSpPr txBox="1">
                <a:spLocks/>
              </p:cNvSpPr>
              <p:nvPr/>
            </p:nvSpPr>
            <p:spPr>
              <a:xfrm>
                <a:off x="577191" y="784125"/>
                <a:ext cx="4939714" cy="5667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𝐿𝑛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CL" dirty="0"/>
              </a:p>
              <a:p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𝐿𝑛𝑥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𝐿𝑛𝑦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𝑑𝑦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s-CL" dirty="0"/>
              </a:p>
              <a:p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(1−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den>
                    </m:f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5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91" y="784125"/>
                <a:ext cx="4939714" cy="56679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Marcador de contenido 2"/>
          <p:cNvSpPr txBox="1">
            <a:spLocks/>
          </p:cNvSpPr>
          <p:nvPr/>
        </p:nvSpPr>
        <p:spPr>
          <a:xfrm>
            <a:off x="6452298" y="383370"/>
            <a:ext cx="4939714" cy="5667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Marcador de contenido 2"/>
              <p:cNvSpPr txBox="1">
                <a:spLocks/>
              </p:cNvSpPr>
              <p:nvPr/>
            </p:nvSpPr>
            <p:spPr>
              <a:xfrm>
                <a:off x="5835531" y="383369"/>
                <a:ext cx="4939714" cy="5667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den>
                    </m:f>
                  </m:oMath>
                </a14:m>
                <a:r>
                  <a:rPr lang="es-CL" dirty="0"/>
                  <a:t> </a:t>
                </a:r>
              </a:p>
              <a:p>
                <a:endParaRPr lang="es-C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s-CL" dirty="0"/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7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5531" y="383369"/>
                <a:ext cx="4939714" cy="5667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844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595770" y="813981"/>
                <a:ext cx="5082541" cy="555295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CL" dirty="0" smtClean="0"/>
                  <a:t>Ejercicios propuestos</a:t>
                </a:r>
              </a:p>
              <a:p>
                <a:endParaRPr lang="es-ES" dirty="0"/>
              </a:p>
              <a:p>
                <a:r>
                  <a:rPr lang="es-ES" dirty="0" smtClean="0"/>
                  <a:t>1.-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𝑐𝑜𝑠𝑦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𝑠𝑒𝑛𝑥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𝑠𝑒𝑛𝑦</m:t>
                    </m:r>
                  </m:oMath>
                </a14:m>
                <a:endParaRPr lang="es-CL" dirty="0" smtClean="0"/>
              </a:p>
              <a:p>
                <a:endParaRPr lang="es-ES" dirty="0"/>
              </a:p>
              <a:p>
                <a:r>
                  <a:rPr lang="es-ES" dirty="0" smtClean="0"/>
                  <a:t>2.-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𝐿𝑛</m:t>
                    </m:r>
                    <m:d>
                      <m:dPr>
                        <m:begChr m:val="["/>
                        <m:endChr m:val="]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𝑠𝑒𝑛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</m:d>
                  </m:oMath>
                </a14:m>
                <a:endParaRPr lang="es-CL" dirty="0" smtClean="0"/>
              </a:p>
              <a:p>
                <a:endParaRPr lang="es-CL" dirty="0" smtClean="0"/>
              </a:p>
              <a:p>
                <a:r>
                  <a:rPr lang="es-ES" dirty="0" smtClean="0"/>
                  <a:t>3.-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𝑎𝑟𝑐𝑡𝑎𝑛𝑔𝑥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 −5=0</m:t>
                    </m:r>
                  </m:oMath>
                </a14:m>
                <a:endParaRPr lang="es-CL" dirty="0" smtClean="0"/>
              </a:p>
              <a:p>
                <a:endParaRPr lang="es-CL" dirty="0" smtClean="0"/>
              </a:p>
              <a:p>
                <a:r>
                  <a:rPr lang="es-ES" dirty="0" smtClean="0"/>
                  <a:t>4.-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𝑡𝑎𝑔𝑥𝑦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s-CL" dirty="0" smtClean="0"/>
              </a:p>
              <a:p>
                <a:endParaRPr lang="es-CL" dirty="0" smtClean="0"/>
              </a:p>
              <a:p>
                <a:r>
                  <a:rPr lang="es-ES" dirty="0" smtClean="0"/>
                  <a:t>5.-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𝑦𝑎𝑟𝑐𝑜𝑠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𝑠𝑒𝑛𝑦</m:t>
                    </m:r>
                  </m:oMath>
                </a14:m>
                <a:endParaRPr lang="es-CL" dirty="0" smtClean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5770" y="813981"/>
                <a:ext cx="5082541" cy="5552951"/>
              </a:xfrm>
              <a:blipFill rotWithShape="0">
                <a:blip r:embed="rId2"/>
                <a:stretch>
                  <a:fillRect l="-2161" t="-252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96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14022" y="606426"/>
                <a:ext cx="10515600" cy="5895974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s-CL" dirty="0"/>
                  <a:t> </a:t>
                </a:r>
                <a:r>
                  <a:rPr lang="es-CL" dirty="0" smtClean="0"/>
                  <a:t>6.-  </a:t>
                </a:r>
                <a:r>
                  <a:rPr lang="es-CL" dirty="0"/>
                  <a:t>Hallar la pendiente de cada una de las siguientes curvas en el punto dado: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 6</a:t>
                </a:r>
                <a:r>
                  <a:rPr lang="es-CL" dirty="0" smtClean="0"/>
                  <a:t>.1</a:t>
                </a:r>
                <a:r>
                  <a:rPr lang="es-CL" dirty="0"/>
                  <a:t>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=28</m:t>
                    </m:r>
                  </m:oMath>
                </a14:m>
                <a:r>
                  <a:rPr lang="es-CL" dirty="0"/>
                  <a:t>                                  ;      (2,3)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 6</a:t>
                </a:r>
                <a:r>
                  <a:rPr lang="es-CL" dirty="0" smtClean="0"/>
                  <a:t>.2</a:t>
                </a:r>
                <a:r>
                  <a:rPr lang="es-CL" dirty="0"/>
                  <a:t>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s-CL" dirty="0"/>
                  <a:t>                                  ;      (2,-1)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 6</a:t>
                </a:r>
                <a:r>
                  <a:rPr lang="es-CL" dirty="0" smtClean="0"/>
                  <a:t>.3</a:t>
                </a:r>
                <a:r>
                  <a:rPr lang="es-CL" dirty="0"/>
                  <a:t>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  <m:r>
                      <a:rPr lang="es-CL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s-CL" dirty="0"/>
                  <a:t>                                     ;      (2,3)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 6</a:t>
                </a:r>
                <a:r>
                  <a:rPr lang="es-CL" dirty="0" smtClean="0"/>
                  <a:t>.4</a:t>
                </a:r>
                <a:r>
                  <a:rPr lang="es-CL" dirty="0"/>
                  <a:t>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rad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=52</m:t>
                    </m:r>
                  </m:oMath>
                </a14:m>
                <a:r>
                  <a:rPr lang="es-CL" dirty="0"/>
                  <a:t>                                ;      (8,2)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 6</a:t>
                </a:r>
                <a:r>
                  <a:rPr lang="es-CL" dirty="0" smtClean="0"/>
                  <a:t>.5</a:t>
                </a:r>
                <a:r>
                  <a:rPr lang="es-CL" dirty="0"/>
                  <a:t>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𝑎𝑥𝑦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s-CL" dirty="0"/>
                  <a:t>                             ;      (</a:t>
                </a:r>
                <a:r>
                  <a:rPr lang="es-CL" dirty="0" err="1"/>
                  <a:t>a,a</a:t>
                </a:r>
                <a:r>
                  <a:rPr lang="es-CL" dirty="0"/>
                  <a:t>)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 6</a:t>
                </a:r>
                <a:r>
                  <a:rPr lang="es-CL" dirty="0" smtClean="0"/>
                  <a:t>.6</a:t>
                </a:r>
                <a:r>
                  <a:rPr lang="es-CL" dirty="0"/>
                  <a:t>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rad>
                    <m:r>
                      <a:rPr lang="es-CL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s-CL" dirty="0"/>
                  <a:t>                                ;      (4,1)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 </a:t>
                </a: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4022" y="606426"/>
                <a:ext cx="10515600" cy="5895974"/>
              </a:xfrm>
              <a:blipFill rotWithShape="0">
                <a:blip r:embed="rId2"/>
                <a:stretch>
                  <a:fillRect l="-754" t="-2376" b="-82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227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143</Words>
  <Application>Microsoft Office PowerPoint</Application>
  <PresentationFormat>Panorámica</PresentationFormat>
  <Paragraphs>151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elita</dc:creator>
  <cp:lastModifiedBy>Montoya</cp:lastModifiedBy>
  <cp:revision>16</cp:revision>
  <dcterms:created xsi:type="dcterms:W3CDTF">2020-10-05T14:40:31Z</dcterms:created>
  <dcterms:modified xsi:type="dcterms:W3CDTF">2022-06-01T18:34:41Z</dcterms:modified>
</cp:coreProperties>
</file>